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214414" y="1285860"/>
            <a:ext cx="707233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coolSlan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Баскетбол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User\Desktop\2-1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2714620"/>
            <a:ext cx="4043556" cy="292893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500174"/>
            <a:ext cx="77867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Мяч, заброшенный с площадки, засчитывается команде, атакующей корзину, в которую он заброшен, следующим образом:</a:t>
            </a:r>
          </a:p>
          <a:p>
            <a:pPr algn="ctr">
              <a:lnSpc>
                <a:spcPct val="8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За мяч, заброшенный со штрафного броска, засчитывается 1 очко. </a:t>
            </a:r>
          </a:p>
          <a:p>
            <a:pPr algn="ctr">
              <a:lnSpc>
                <a:spcPct val="8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За мяч, заброшенный с игры, из 2-х очковой зоны засчитывается 2 очка. </a:t>
            </a:r>
          </a:p>
          <a:p>
            <a:pPr algn="ctr">
              <a:lnSpc>
                <a:spcPct val="8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За мяч, заброшенный из 3-х очковой зоны, засчитывается 3 очка.</a:t>
            </a:r>
          </a:p>
          <a:p>
            <a:pPr algn="ctr">
              <a:lnSpc>
                <a:spcPct val="8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Если Игрок случайно забрасывает мяч с площадки в свою корзину, очки записываются Капитану соперников.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14612" y="357166"/>
            <a:ext cx="3613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lgerian" pitchFamily="82" charset="0"/>
              </a:rPr>
              <a:t>Правило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6116" y="357166"/>
            <a:ext cx="18081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lgerian" pitchFamily="82" charset="0"/>
              </a:rPr>
              <a:t>Фол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1785926"/>
            <a:ext cx="7286676" cy="245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Фол - это несоблюдение Правил, вследствие персонального контакта с соперником и/или неспортивного поведения. </a:t>
            </a:r>
          </a:p>
          <a:p>
            <a:pPr algn="ctr">
              <a:lnSpc>
                <a:spcPct val="80000"/>
              </a:lnSpc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Фол фиксируется провинившемуся и наказывается согласно положениям соответствующей статьи Правил.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4546" y="500042"/>
            <a:ext cx="46125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lgerian" pitchFamily="82" charset="0"/>
              </a:rPr>
              <a:t>Наказания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357298"/>
            <a:ext cx="82868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0" indent="-381000" algn="ctr">
              <a:lnSpc>
                <a:spcPct val="80000"/>
              </a:lnSpc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Если нарушение совершается в нападении, никакие очки не засчитываются и мяч передается сопернику для вбрасывания из-за пределов площадки напротив линии штрафного броска. </a:t>
            </a:r>
          </a:p>
          <a:p>
            <a:pPr marL="381000" indent="-381000" algn="ctr">
              <a:lnSpc>
                <a:spcPct val="80000"/>
              </a:lnSpc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Если нарушение совершается в защите, атакующей команде засчитываются: </a:t>
            </a:r>
          </a:p>
          <a:p>
            <a:pPr marL="381000" indent="-381000" algn="ctr">
              <a:lnSpc>
                <a:spcPct val="80000"/>
              </a:lnSpc>
              <a:buFont typeface="Arial" pitchFamily="34" charset="0"/>
              <a:buChar char="•"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  <a:p>
            <a:pPr marL="381000" indent="-381000" algn="ctr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2 очка, если мяч был выпущен из 2-очковой зоны. </a:t>
            </a:r>
          </a:p>
          <a:p>
            <a:pPr marL="381000" indent="-381000" algn="ctr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3 очка, если мяч был выпущен из 3-очковой зоны. </a:t>
            </a:r>
          </a:p>
          <a:p>
            <a:pPr marL="381000" indent="-381000" algn="ctr">
              <a:lnSpc>
                <a:spcPct val="80000"/>
              </a:lnSpc>
              <a:buFont typeface="Wingdings" pitchFamily="2" charset="2"/>
              <a:buChar char="Ø"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  <a:p>
            <a:pPr marL="381000" indent="-381000" algn="ctr">
              <a:lnSpc>
                <a:spcPct val="80000"/>
              </a:lnSpc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Засчитывание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мяча и последующая процедура таковы, как в случае попадания мяча в корзину. </a:t>
            </a:r>
          </a:p>
          <a:p>
            <a:pPr marL="381000" indent="-381000" algn="ctr">
              <a:lnSpc>
                <a:spcPct val="80000"/>
              </a:lnSpc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Если нарушение совершается одновременно Игроками обеих команд, никакие очки не засчитываются. Игра возобновляется спорным броском.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85728"/>
            <a:ext cx="76102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lgerian" pitchFamily="82" charset="0"/>
              </a:rPr>
              <a:t>Штрафные броски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500174"/>
            <a:ext cx="77153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Штрафной бросок - это возможность, предоставляемая Игроку, набрать 1 очко броском в корзину без помех с позиции за линией штрафного броска и внутри полукруга. 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Серия штрафных бросков - это все штрафные броски в результате наказания за один фол. 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Штрафной бросок и все действия, связанные с ним, заканчиваются, когда мяч: </a:t>
            </a:r>
          </a:p>
          <a:p>
            <a:pPr algn="ctr">
              <a:lnSpc>
                <a:spcPct val="80000"/>
              </a:lnSpc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  <a:p>
            <a:pPr algn="ctr">
              <a:lnSpc>
                <a:spcPct val="80000"/>
              </a:lnSpc>
              <a:buFontTx/>
              <a:buAutoNum type="arabicPeriod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Входит непосредственно в корзину сверху, остается в ней или проходит сквозь нее. </a:t>
            </a:r>
          </a:p>
          <a:p>
            <a:pPr algn="ctr">
              <a:lnSpc>
                <a:spcPct val="80000"/>
              </a:lnSpc>
              <a:buFontTx/>
              <a:buAutoNum type="arabicPeriod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Не имеет больше возможности попасть в корзину непосредственно или после касания кольца. </a:t>
            </a:r>
          </a:p>
          <a:p>
            <a:pPr algn="ctr">
              <a:lnSpc>
                <a:spcPct val="80000"/>
              </a:lnSpc>
              <a:buFontTx/>
              <a:buAutoNum type="arabicPeriod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Правильно был сыгран Игроком после того, 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как коснулся кольца. 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4. Касается пола. 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357166"/>
            <a:ext cx="7467600" cy="11430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eorgia" pitchFamily="18" charset="0"/>
              </a:rPr>
              <a:t>Родина баскетбола</a:t>
            </a: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Родиной баскетбола являются Соединенные Штаты Америки. Игра была придумана в 1891 году в учебном центре Христианской молодежной ассоциации в Спрингфилде, штат Массачусетс. Чтобы оживить уроки по гимнастике, молодой преподаватель, уроженец Канады, доктор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Дисеймс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Нейсмит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придумал новую игру. Он прикрепил к перилам балкона две фруктовые корзины без дна, в которые нужно было забрасывать футбольный мяч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(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basket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- корзина,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boll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- мяч). </a:t>
            </a:r>
          </a:p>
          <a:p>
            <a:endParaRPr lang="ru-RU" sz="19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Игровая площадка должна представлять собой плоскую прямоугольную твердую поверхность без каких-либо препятствий Для главных официальных соревнований ФИБА, а также для строящихся новых игровых площадок размеры, измеренные от внутреннего края ограничительных линий, должны быть 28 метров в длину и 15 метров ширину.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428604"/>
            <a:ext cx="578647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lgerian" pitchFamily="82" charset="0"/>
              </a:rPr>
              <a:t>Площадка</a:t>
            </a:r>
            <a:endParaRPr lang="ru-RU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857224" y="285728"/>
            <a:ext cx="73965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eorgia" pitchFamily="18" charset="0"/>
              </a:rPr>
              <a:t>Размеры щитов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596" y="1500174"/>
            <a:ext cx="814393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Щит для баскетбола изготавливается из закаленного стекла толщиной 20 </a:t>
            </a:r>
            <a:b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мм и имеет размер в длину 1,8 метра ( максимальное отклонение + 30 мм ) </a:t>
            </a:r>
            <a:b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при размере в высоту 1,05 метра ( максимальное отклонение + 20 мм ). В </a:t>
            </a:r>
            <a:b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целях предотвращения травматизма на нижнее и боковые, высотой 35 - 45 </a:t>
            </a:r>
            <a:b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см, ребрах баскетбольного щита устанавливается амортизационная обивка. </a:t>
            </a:r>
            <a:b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Согласно протоколу FIBA баскетбольный щит оборудован освещением, </a:t>
            </a:r>
            <a:b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красного цвета, вокруг периметра с внутренней стороны щита. </a:t>
            </a:r>
            <a:b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Устанавливается щит баскетбольный на высоте 3,05 метра - от покрытия </a:t>
            </a:r>
            <a:b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площадки до баскетбольного кольца, при этом нижний край баскетбольного </a:t>
            </a:r>
            <a:b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щита находится на высоте 2,75 метра. Баскетбольные щиты с кольцами </a:t>
            </a:r>
            <a:b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выступают над баскетбольной площадкой от лицевой линии на 1,2 метра. </a:t>
            </a:r>
            <a:b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Внутренний диаметр металлических баскетбольных колец с амортизаторами </a:t>
            </a:r>
            <a:b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равен 45 см. и толщиной 2 см. Баскетбольное кольцо представляет собой </a:t>
            </a:r>
            <a:b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веревочную сетку - корзину без дна 40 см длиной. </a:t>
            </a:r>
            <a:b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Разметка баскетбольного щита по периметру и область зоны кольца (прямоугольник размер 59 см на 45 см ) представляет белая полоса шириной 5 см.</a:t>
            </a:r>
          </a:p>
          <a:p>
            <a:endParaRPr lang="ru-R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1142984"/>
            <a:ext cx="7149713" cy="3046988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lIns="91440" tIns="45720" rIns="91440" bIns="45720">
            <a:sp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Правила</a:t>
            </a:r>
          </a:p>
          <a:p>
            <a:pPr algn="ctr"/>
            <a:r>
              <a:rPr lang="ru-RU" sz="9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игры</a:t>
            </a:r>
            <a:endParaRPr lang="ru-RU" sz="9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571480"/>
            <a:ext cx="7946407" cy="1200329"/>
          </a:xfrm>
          <a:prstGeom prst="rect">
            <a:avLst/>
          </a:prstGeom>
          <a:noFill/>
          <a:scene3d>
            <a:camera prst="orthographicFront"/>
            <a:lightRig rig="brightRoom" dir="t"/>
          </a:scene3d>
          <a:sp3d>
            <a:bevelT w="165100" prst="coolSlant"/>
          </a:sp3d>
        </p:spPr>
        <p:txBody>
          <a:bodyPr wrap="none" lIns="91440" tIns="45720" rIns="91440" bIns="45720">
            <a:spAutoFit/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Каждая команда должна</a:t>
            </a:r>
          </a:p>
          <a:p>
            <a:pPr algn="ctr"/>
            <a:r>
              <a:rPr lang="ru-RU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состоять из:</a:t>
            </a:r>
            <a:endParaRPr lang="ru-RU" sz="3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2071678"/>
            <a:ext cx="7572428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Не более чем 10 членов команды, имеющих право играть. </a:t>
            </a:r>
          </a:p>
          <a:p>
            <a:pPr algn="ctr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Тренера и, по желанию команды, помощника тренера. </a:t>
            </a:r>
          </a:p>
          <a:p>
            <a:pPr algn="ctr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Капитана, который должен быть одним из членов команды, имеющего право играть. </a:t>
            </a:r>
          </a:p>
          <a:p>
            <a:pPr algn="ctr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5 игроков каждой команды должны находиться на площадке в течение игрового времени и они могут быть заменены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428604"/>
            <a:ext cx="68659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eorgia" pitchFamily="18" charset="0"/>
              </a:rPr>
              <a:t>Игровое время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357298"/>
            <a:ext cx="7929618" cy="216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Игра состоит из 4 периодов по 10 минут. </a:t>
            </a: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Продолжительность перерыва между первым и вторым, третьим и четвертым периодами игры и перед каждым дополнительным периодом составляет 2 минуты. </a:t>
            </a: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Продолжительность перерыва между половинами игры - 15 минут.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7927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extrusionH="57150"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lgerian" pitchFamily="82" charset="0"/>
              </a:rPr>
              <a:t>Как играют мячом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571612"/>
            <a:ext cx="7858180" cy="216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В баскетболе мячом играют только руками. </a:t>
            </a: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Бежать с мячом, преднамеренно бить по нему ногой, блокировать любой частью ноги или бить по нему кулаком является нарушением. </a:t>
            </a: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Случайное соприкосновение или касание мяча стопой или ногой не является нарушением.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357166"/>
            <a:ext cx="64415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extrusionH="57150"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lgerian" pitchFamily="82" charset="0"/>
              </a:rPr>
              <a:t>Контроль мяча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1357298"/>
            <a:ext cx="7715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1571612"/>
            <a:ext cx="6929486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 Игрок контролирует мяч, когда он держит или ведет живой мяч, или живой мяч находится в его распоряжении. </a:t>
            </a:r>
          </a:p>
          <a:p>
            <a:pPr algn="ctr">
              <a:lnSpc>
                <a:spcPct val="80000"/>
              </a:lnSpc>
              <a:buFont typeface="Arial" pitchFamily="34" charset="0"/>
              <a:buChar char="•"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  <a:p>
            <a:pPr algn="ctr">
              <a:lnSpc>
                <a:spcPct val="80000"/>
              </a:lnSpc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 Команда контролирует мяч, когда Игрок этой команды контролирует живой мяч или Игроки этой команды передают мяч друг другу.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109</TotalTime>
  <Words>630</Words>
  <PresentationFormat>Экран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Слайд 1</vt:lpstr>
      <vt:lpstr>Родина баскетбола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13</cp:revision>
  <dcterms:modified xsi:type="dcterms:W3CDTF">2019-12-21T12:39:55Z</dcterms:modified>
</cp:coreProperties>
</file>